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Кремний и его соединения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Шурыгина Г.А.</a:t>
            </a:r>
          </a:p>
          <a:p>
            <a:pPr algn="l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 химии МАОУ СОШ № 4 </a:t>
            </a:r>
          </a:p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п. Новоорск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Повторение пройденной темы.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Задание № 1. (А)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Число электронов во внешнем электронном слое атома с зарядом ядра +6 равно: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1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   6       2) 3          3)  4              4) 2       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Задание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2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Кислотным оксидом является: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1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2     2)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3     3)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4)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Задание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3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Оксид углерода (IV)  взаимодействует с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2)  P2 O5      3)  Ca(OH)2        4) HNO3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№ 4  (В 1)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ряду химических элементов  </a:t>
            </a:r>
            <a:r>
              <a:rPr lang="en-US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Ge</a:t>
            </a:r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ru-RU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увеличиваются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радиусы  атомов</a:t>
            </a:r>
          </a:p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увеличивается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электроотрицательность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усиливаются кислотные свойства их высших оксидов</a:t>
            </a:r>
          </a:p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возрастает значение высшей степени окисления</a:t>
            </a:r>
          </a:p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увеличивается число электронов во внешнем электронном слое атомов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Задание № 5 (С2)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избытку карбоната кальция добавили 146 г раствора с массовой долей соляной кислоты 5 %. Вычислите объем  (н.у.) выделившегося газа.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Характеристика Кремния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ПСХЭ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1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Положение кремния в ПСХЭ.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1. Химический знак –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2. Порядковый номер – 14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3. Атомная масса – 28,086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4. Кремний находится в IV группе, гл. подгруппе, 3 период.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2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Рассмотрим строение атома: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1. Число протонов, электронов, нейтронов: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14р+; 14ē; 14 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baseline="30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2. Электронная формула: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1s2 2s2 2p6 3s2 3p2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Семейство -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р-элемент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4) Важнейшие степени окисления:   -4; 0; +4.</a:t>
            </a:r>
          </a:p>
          <a:p>
            <a:pPr algn="just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5) Характер элемента - неметалл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Распространённость кремния в природе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340768"/>
            <a:ext cx="748883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179388" y="260350"/>
            <a:ext cx="8785225" cy="605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3" cstate="print">
            <a:lum bright="6000"/>
          </a:blip>
          <a:srcRect/>
          <a:stretch>
            <a:fillRect/>
          </a:stretch>
        </p:blipFill>
        <p:spPr bwMode="auto">
          <a:xfrm>
            <a:off x="755650" y="1844675"/>
            <a:ext cx="3024188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9750" y="908050"/>
            <a:ext cx="3455988" cy="8223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Кристаллический кремний</a:t>
            </a: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23850" y="4581525"/>
            <a:ext cx="4032250" cy="15525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/>
              <a:t>Обладает металлическим блеском, тугоплавкий, очень твердый, полупроводник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2627313" y="260350"/>
            <a:ext cx="4897437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chemeClr val="accent2"/>
                </a:solidFill>
              </a:rPr>
              <a:t>Аллотропные модификации</a:t>
            </a: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5580063" y="908050"/>
            <a:ext cx="2952750" cy="8223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Аморфный кремний</a:t>
            </a:r>
          </a:p>
        </p:txBody>
      </p:sp>
      <p:sp>
        <p:nvSpPr>
          <p:cNvPr id="5127" name="Text Box 9"/>
          <p:cNvSpPr txBox="1">
            <a:spLocks noChangeArrowheads="1"/>
          </p:cNvSpPr>
          <p:nvPr/>
        </p:nvSpPr>
        <p:spPr bwMode="auto">
          <a:xfrm>
            <a:off x="4932363" y="1989138"/>
            <a:ext cx="4032250" cy="82232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/>
              <a:t>Бурый порошок, диэлектрик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38188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FF3300"/>
                </a:solidFill>
              </a:rPr>
              <a:t>Получение кремния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eaLnBrk="1" hangingPunct="1"/>
            <a:r>
              <a:rPr lang="ru-RU" smtClean="0"/>
              <a:t>В промышленности</a:t>
            </a:r>
          </a:p>
          <a:p>
            <a:pPr algn="ctr" eaLnBrk="1" hangingPunct="1">
              <a:buFontTx/>
              <a:buNone/>
            </a:pPr>
            <a:r>
              <a:rPr lang="en-US" sz="4000" b="1" smtClean="0">
                <a:solidFill>
                  <a:schemeClr val="accent2"/>
                </a:solidFill>
              </a:rPr>
              <a:t>2C + SiO</a:t>
            </a:r>
            <a:r>
              <a:rPr lang="en-US" sz="4000" b="1" baseline="-25000" smtClean="0">
                <a:solidFill>
                  <a:schemeClr val="accent2"/>
                </a:solidFill>
              </a:rPr>
              <a:t>2</a:t>
            </a:r>
            <a:r>
              <a:rPr lang="en-US" sz="4000" b="1" smtClean="0">
                <a:solidFill>
                  <a:schemeClr val="accent2"/>
                </a:solidFill>
              </a:rPr>
              <a:t> </a:t>
            </a:r>
            <a:r>
              <a:rPr lang="en-US" sz="4000" b="1" smtClean="0">
                <a:solidFill>
                  <a:schemeClr val="accent2"/>
                </a:solidFill>
                <a:sym typeface="Symbol" pitchFamily="18" charset="2"/>
              </a:rPr>
              <a:t> Si + 2CO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В лаборатории</a:t>
            </a: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3600" b="1" smtClean="0">
                <a:solidFill>
                  <a:schemeClr val="accent2"/>
                </a:solidFill>
              </a:rPr>
              <a:t>2Mg + SiO</a:t>
            </a:r>
            <a:r>
              <a:rPr lang="en-US" sz="3600" b="1" baseline="-25000" smtClean="0">
                <a:solidFill>
                  <a:schemeClr val="accent2"/>
                </a:solidFill>
              </a:rPr>
              <a:t>2</a:t>
            </a:r>
            <a:r>
              <a:rPr lang="en-US" sz="3600" b="1" smtClean="0">
                <a:solidFill>
                  <a:schemeClr val="accent2"/>
                </a:solidFill>
              </a:rPr>
              <a:t> </a:t>
            </a:r>
            <a:r>
              <a:rPr lang="en-US" sz="3600" b="1" smtClean="0">
                <a:solidFill>
                  <a:schemeClr val="accent2"/>
                </a:solidFill>
                <a:sym typeface="Symbol" pitchFamily="18" charset="2"/>
              </a:rPr>
              <a:t> Si + 2MgO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614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rgbClr val="FF3300"/>
                </a:solidFill>
              </a:rPr>
              <a:t>Химические свойства кремния</a:t>
            </a: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48577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b="1" dirty="0" smtClean="0">
                <a:solidFill>
                  <a:srgbClr val="FFFF00"/>
                </a:solidFill>
              </a:rPr>
              <a:t>1) С неметаллами</a:t>
            </a:r>
          </a:p>
          <a:p>
            <a:pPr marL="609600" indent="-609600" algn="ctr" eaLnBrk="1" hangingPunct="1">
              <a:buFontTx/>
              <a:buNone/>
            </a:pPr>
            <a:r>
              <a:rPr lang="en-US" sz="4000" b="1" dirty="0" smtClean="0">
                <a:solidFill>
                  <a:schemeClr val="accent2"/>
                </a:solidFill>
              </a:rPr>
              <a:t>Si + 2F</a:t>
            </a:r>
            <a:r>
              <a:rPr lang="en-US" sz="4000" b="1" baseline="-25000" dirty="0" smtClean="0">
                <a:solidFill>
                  <a:schemeClr val="accent2"/>
                </a:solidFill>
              </a:rPr>
              <a:t>2</a:t>
            </a:r>
            <a:r>
              <a:rPr lang="en-US" sz="4000" b="1" dirty="0" smtClean="0">
                <a:solidFill>
                  <a:schemeClr val="accent2"/>
                </a:solidFill>
              </a:rPr>
              <a:t> </a:t>
            </a:r>
            <a:r>
              <a:rPr lang="en-US" sz="4000" b="1" dirty="0" smtClean="0">
                <a:solidFill>
                  <a:schemeClr val="accent2"/>
                </a:solidFill>
                <a:sym typeface="Symbol" pitchFamily="18" charset="2"/>
              </a:rPr>
              <a:t> SiF</a:t>
            </a:r>
            <a:r>
              <a:rPr lang="en-US" sz="4000" b="1" baseline="-25000" dirty="0" smtClean="0">
                <a:solidFill>
                  <a:schemeClr val="accent2"/>
                </a:solidFill>
                <a:sym typeface="Symbol" pitchFamily="18" charset="2"/>
              </a:rPr>
              <a:t>4</a:t>
            </a:r>
          </a:p>
          <a:p>
            <a:pPr marL="609600" indent="-609600" algn="ctr" eaLnBrk="1" hangingPunct="1">
              <a:buFontTx/>
              <a:buNone/>
            </a:pPr>
            <a:r>
              <a:rPr lang="en-US" sz="4000" b="1" dirty="0" smtClean="0">
                <a:solidFill>
                  <a:schemeClr val="accent2"/>
                </a:solidFill>
                <a:sym typeface="Symbol" pitchFamily="18" charset="2"/>
              </a:rPr>
              <a:t>Si + O</a:t>
            </a:r>
            <a:r>
              <a:rPr lang="en-US" sz="4000" b="1" baseline="-25000" dirty="0" smtClean="0">
                <a:solidFill>
                  <a:schemeClr val="accent2"/>
                </a:solidFill>
                <a:sym typeface="Symbol" pitchFamily="18" charset="2"/>
              </a:rPr>
              <a:t>2</a:t>
            </a:r>
            <a:r>
              <a:rPr lang="en-US" sz="4000" b="1" dirty="0" smtClean="0">
                <a:solidFill>
                  <a:schemeClr val="accent2"/>
                </a:solidFill>
                <a:sym typeface="Symbol" pitchFamily="18" charset="2"/>
              </a:rPr>
              <a:t>  SiO</a:t>
            </a:r>
            <a:r>
              <a:rPr lang="en-US" sz="4000" b="1" baseline="-25000" dirty="0" smtClean="0">
                <a:solidFill>
                  <a:schemeClr val="accent2"/>
                </a:solidFill>
                <a:sym typeface="Symbol" pitchFamily="18" charset="2"/>
              </a:rPr>
              <a:t>2</a:t>
            </a:r>
            <a:endParaRPr lang="en-US" sz="4000" b="1" dirty="0" smtClean="0">
              <a:solidFill>
                <a:schemeClr val="accent2"/>
              </a:solidFill>
              <a:sym typeface="Symbol" pitchFamily="18" charset="2"/>
            </a:endParaRPr>
          </a:p>
          <a:p>
            <a:pPr marL="609600" indent="-609600" algn="ctr" eaLnBrk="1" hangingPunct="1">
              <a:buFontTx/>
              <a:buNone/>
            </a:pPr>
            <a:r>
              <a:rPr lang="en-US" sz="4000" b="1" dirty="0" smtClean="0">
                <a:solidFill>
                  <a:schemeClr val="accent2"/>
                </a:solidFill>
              </a:rPr>
              <a:t>Si + C </a:t>
            </a:r>
            <a:r>
              <a:rPr lang="en-US" sz="4000" b="1" dirty="0" smtClean="0">
                <a:solidFill>
                  <a:schemeClr val="accent2"/>
                </a:solidFill>
                <a:sym typeface="Symbol" pitchFamily="18" charset="2"/>
              </a:rPr>
              <a:t> </a:t>
            </a:r>
            <a:r>
              <a:rPr lang="en-US" sz="4000" b="1" dirty="0" err="1" smtClean="0">
                <a:solidFill>
                  <a:srgbClr val="FFFF00"/>
                </a:solidFill>
                <a:sym typeface="Symbol" pitchFamily="18" charset="2"/>
              </a:rPr>
              <a:t>SiC</a:t>
            </a:r>
            <a:r>
              <a:rPr lang="en-US" sz="4000" dirty="0" smtClean="0">
                <a:solidFill>
                  <a:srgbClr val="FFFF00"/>
                </a:solidFill>
                <a:sym typeface="Symbol" pitchFamily="18" charset="2"/>
              </a:rPr>
              <a:t> (</a:t>
            </a:r>
            <a:r>
              <a:rPr lang="ru-RU" sz="4000" dirty="0" smtClean="0">
                <a:solidFill>
                  <a:srgbClr val="FFFF00"/>
                </a:solidFill>
                <a:sym typeface="Symbol" pitchFamily="18" charset="2"/>
              </a:rPr>
              <a:t>карборунд</a:t>
            </a:r>
            <a:r>
              <a:rPr lang="ru-RU" sz="4000" dirty="0" smtClean="0">
                <a:sym typeface="Symbol" pitchFamily="18" charset="2"/>
              </a:rPr>
              <a:t>)</a:t>
            </a:r>
            <a:endParaRPr lang="en-US" sz="4000" dirty="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rgbClr val="FF3300"/>
                </a:solidFill>
              </a:rPr>
              <a:t>Химические свойства кремния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b="1" dirty="0" smtClean="0">
                <a:solidFill>
                  <a:srgbClr val="FFFF00"/>
                </a:solidFill>
              </a:rPr>
              <a:t>2) С металлами </a:t>
            </a:r>
          </a:p>
          <a:p>
            <a:pPr marL="609600" indent="-609600" algn="ctr" eaLnBrk="1" hangingPunct="1">
              <a:buFontTx/>
              <a:buNone/>
            </a:pPr>
            <a:r>
              <a:rPr lang="en-US" sz="3600" b="1" dirty="0" smtClean="0">
                <a:solidFill>
                  <a:schemeClr val="accent2"/>
                </a:solidFill>
              </a:rPr>
              <a:t>2Mg + Si </a:t>
            </a:r>
            <a:r>
              <a:rPr lang="en-US" sz="3600" b="1" dirty="0" smtClean="0">
                <a:solidFill>
                  <a:schemeClr val="accent2"/>
                </a:solidFill>
                <a:sym typeface="Symbol" pitchFamily="18" charset="2"/>
              </a:rPr>
              <a:t> Mg</a:t>
            </a:r>
            <a:r>
              <a:rPr lang="en-US" sz="3600" b="1" baseline="-25000" dirty="0" smtClean="0">
                <a:solidFill>
                  <a:schemeClr val="accent2"/>
                </a:solidFill>
                <a:sym typeface="Symbol" pitchFamily="18" charset="2"/>
              </a:rPr>
              <a:t>2</a:t>
            </a:r>
            <a:r>
              <a:rPr lang="en-US" sz="3600" b="1" dirty="0" smtClean="0">
                <a:solidFill>
                  <a:schemeClr val="accent2"/>
                </a:solidFill>
                <a:sym typeface="Symbol" pitchFamily="18" charset="2"/>
              </a:rPr>
              <a:t>Si</a:t>
            </a:r>
            <a:r>
              <a:rPr lang="ru-RU" sz="3600" dirty="0" smtClean="0">
                <a:sym typeface="Symbol" pitchFamily="18" charset="2"/>
              </a:rPr>
              <a:t> (</a:t>
            </a:r>
            <a:r>
              <a:rPr lang="ru-RU" sz="3600" dirty="0" smtClean="0">
                <a:solidFill>
                  <a:srgbClr val="FFFF00"/>
                </a:solidFill>
                <a:sym typeface="Symbol" pitchFamily="18" charset="2"/>
              </a:rPr>
              <a:t>силицид магния)</a:t>
            </a:r>
            <a:endParaRPr lang="en-US" sz="3600" dirty="0" smtClean="0">
              <a:solidFill>
                <a:srgbClr val="FFFF00"/>
              </a:solidFill>
              <a:sym typeface="Symbol" pitchFamily="18" charset="2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547813" y="3357563"/>
            <a:ext cx="6840537" cy="1022350"/>
            <a:chOff x="975" y="2115"/>
            <a:chExt cx="4309" cy="644"/>
          </a:xfrm>
        </p:grpSpPr>
        <p:sp>
          <p:nvSpPr>
            <p:cNvPr id="7173" name="Text Box 4"/>
            <p:cNvSpPr txBox="1">
              <a:spLocks noChangeArrowheads="1"/>
            </p:cNvSpPr>
            <p:nvPr/>
          </p:nvSpPr>
          <p:spPr bwMode="auto">
            <a:xfrm>
              <a:off x="975" y="2115"/>
              <a:ext cx="430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 b="1">
                  <a:solidFill>
                    <a:srgbClr val="0000FF"/>
                  </a:solidFill>
                </a:rPr>
                <a:t>Mg</a:t>
              </a:r>
              <a:r>
                <a:rPr lang="en-US" sz="3200" b="1" baseline="-25000">
                  <a:solidFill>
                    <a:srgbClr val="0000FF"/>
                  </a:solidFill>
                </a:rPr>
                <a:t>2</a:t>
              </a:r>
              <a:r>
                <a:rPr lang="en-US" sz="3200" b="1">
                  <a:solidFill>
                    <a:srgbClr val="0000FF"/>
                  </a:solidFill>
                </a:rPr>
                <a:t>Si + 4HCl </a:t>
              </a:r>
              <a:r>
                <a:rPr lang="en-US" sz="3200" b="1">
                  <a:solidFill>
                    <a:srgbClr val="0000FF"/>
                  </a:solidFill>
                  <a:sym typeface="Symbol" pitchFamily="18" charset="2"/>
                </a:rPr>
                <a:t> SiH</a:t>
              </a:r>
              <a:r>
                <a:rPr lang="en-US" sz="3200" b="1" baseline="-25000">
                  <a:solidFill>
                    <a:srgbClr val="0000FF"/>
                  </a:solidFill>
                  <a:sym typeface="Symbol" pitchFamily="18" charset="2"/>
                </a:rPr>
                <a:t>4</a:t>
              </a:r>
              <a:r>
                <a:rPr lang="en-US" sz="3200" b="1">
                  <a:solidFill>
                    <a:srgbClr val="0000FF"/>
                  </a:solidFill>
                  <a:sym typeface="Symbol" pitchFamily="18" charset="2"/>
                </a:rPr>
                <a:t> + 2MgCl</a:t>
              </a:r>
              <a:r>
                <a:rPr lang="en-US" sz="3200" b="1" baseline="-25000">
                  <a:solidFill>
                    <a:srgbClr val="0000FF"/>
                  </a:solidFill>
                  <a:sym typeface="Symbol" pitchFamily="18" charset="2"/>
                </a:rPr>
                <a:t>2</a:t>
              </a:r>
              <a:endParaRPr lang="en-US" sz="3200" b="1">
                <a:solidFill>
                  <a:srgbClr val="0000FF"/>
                </a:solidFill>
                <a:sym typeface="Symbol" pitchFamily="18" charset="2"/>
              </a:endParaRPr>
            </a:p>
          </p:txBody>
        </p:sp>
        <p:sp>
          <p:nvSpPr>
            <p:cNvPr id="7174" name="Text Box 5"/>
            <p:cNvSpPr txBox="1">
              <a:spLocks noChangeArrowheads="1"/>
            </p:cNvSpPr>
            <p:nvPr/>
          </p:nvSpPr>
          <p:spPr bwMode="auto">
            <a:xfrm>
              <a:off x="3016" y="2432"/>
              <a:ext cx="99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800" b="1" dirty="0" err="1">
                  <a:solidFill>
                    <a:srgbClr val="FFFF00"/>
                  </a:solidFill>
                </a:rPr>
                <a:t>силан</a:t>
              </a:r>
              <a:endParaRPr lang="ru-RU" sz="2800" b="1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3300"/>
                </a:solidFill>
              </a:rPr>
              <a:t>Химические свойства кремния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 раствором щелочи</a:t>
            </a:r>
          </a:p>
          <a:p>
            <a:pPr marL="609600" indent="-609600" algn="ctr" eaLnBrk="1" hangingPunct="1">
              <a:buFontTx/>
              <a:buNone/>
            </a:pPr>
            <a:r>
              <a:rPr lang="en-US" sz="3600" b="1" dirty="0" smtClean="0">
                <a:solidFill>
                  <a:schemeClr val="accent2"/>
                </a:solidFill>
              </a:rPr>
              <a:t>Si + 2NaOH + H</a:t>
            </a:r>
            <a:r>
              <a:rPr lang="en-US" sz="3600" b="1" baseline="-25000" dirty="0" smtClean="0">
                <a:solidFill>
                  <a:schemeClr val="accent2"/>
                </a:solidFill>
              </a:rPr>
              <a:t>2</a:t>
            </a:r>
            <a:r>
              <a:rPr lang="en-US" sz="3600" b="1" dirty="0" smtClean="0">
                <a:solidFill>
                  <a:schemeClr val="accent2"/>
                </a:solidFill>
              </a:rPr>
              <a:t>O </a:t>
            </a:r>
            <a:r>
              <a:rPr lang="en-US" sz="3600" b="1" dirty="0" smtClean="0">
                <a:solidFill>
                  <a:schemeClr val="accent2"/>
                </a:solidFill>
                <a:sym typeface="Symbol" pitchFamily="18" charset="2"/>
              </a:rPr>
              <a:t> Na</a:t>
            </a:r>
            <a:r>
              <a:rPr lang="en-US" sz="3600" b="1" baseline="-25000" dirty="0" smtClean="0">
                <a:solidFill>
                  <a:schemeClr val="accent2"/>
                </a:solidFill>
                <a:sym typeface="Symbol" pitchFamily="18" charset="2"/>
              </a:rPr>
              <a:t>2</a:t>
            </a:r>
            <a:r>
              <a:rPr lang="en-US" sz="3600" b="1" dirty="0" smtClean="0">
                <a:solidFill>
                  <a:schemeClr val="accent2"/>
                </a:solidFill>
                <a:sym typeface="Symbol" pitchFamily="18" charset="2"/>
              </a:rPr>
              <a:t>SiO</a:t>
            </a:r>
            <a:r>
              <a:rPr lang="en-US" sz="3600" b="1" baseline="-25000" dirty="0" smtClean="0">
                <a:solidFill>
                  <a:schemeClr val="accent2"/>
                </a:solidFill>
                <a:sym typeface="Symbol" pitchFamily="18" charset="2"/>
              </a:rPr>
              <a:t>3</a:t>
            </a:r>
            <a:r>
              <a:rPr lang="en-US" sz="3600" b="1" dirty="0" smtClean="0">
                <a:solidFill>
                  <a:schemeClr val="accent2"/>
                </a:solidFill>
                <a:sym typeface="Symbol" pitchFamily="18" charset="2"/>
              </a:rPr>
              <a:t> + 2H</a:t>
            </a:r>
            <a:r>
              <a:rPr lang="en-US" sz="3600" b="1" baseline="-25000" dirty="0" smtClean="0">
                <a:solidFill>
                  <a:schemeClr val="accent2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003800" y="25654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FFFF00"/>
                </a:solidFill>
              </a:rPr>
              <a:t>Силикат натрия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250825" y="333375"/>
            <a:ext cx="3960813" cy="2906713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250825" y="3429000"/>
            <a:ext cx="374491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Атомная кристаллическая решётка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4572000" y="476250"/>
            <a:ext cx="439261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FF3300"/>
                </a:solidFill>
              </a:rPr>
              <a:t>Оксид кремния </a:t>
            </a:r>
            <a:r>
              <a:rPr lang="en-US" sz="2800" b="1" dirty="0">
                <a:solidFill>
                  <a:srgbClr val="FF3300"/>
                </a:solidFill>
              </a:rPr>
              <a:t>SiO</a:t>
            </a:r>
            <a:r>
              <a:rPr lang="en-US" sz="2800" b="1" baseline="-25000" dirty="0">
                <a:solidFill>
                  <a:srgbClr val="FF3300"/>
                </a:solidFill>
              </a:rPr>
              <a:t>2</a:t>
            </a:r>
            <a:r>
              <a:rPr lang="en-US" sz="2800" b="1" dirty="0"/>
              <a:t> – </a:t>
            </a:r>
            <a:r>
              <a:rPr lang="ru-RU" sz="2800" b="1" dirty="0">
                <a:solidFill>
                  <a:srgbClr val="FFFF00"/>
                </a:solidFill>
              </a:rPr>
              <a:t>твердое тугоплавкое кристаллическое вещество</a:t>
            </a:r>
            <a:r>
              <a:rPr lang="ru-RU" sz="2800" dirty="0"/>
              <a:t>. </a:t>
            </a:r>
          </a:p>
        </p:txBody>
      </p:sp>
      <p:pic>
        <p:nvPicPr>
          <p:cNvPr id="10245" name="Picture 7" descr="кварц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0200" y="2852738"/>
            <a:ext cx="4819650" cy="3633787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266" name="Picture 2" descr="Халцед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188913"/>
            <a:ext cx="3263900" cy="244316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267" name="Picture 3" descr="аметис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60350"/>
            <a:ext cx="3241675" cy="2413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1439863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аметист</a:t>
            </a:r>
          </a:p>
        </p:txBody>
      </p:sp>
      <p:pic>
        <p:nvPicPr>
          <p:cNvPr id="11269" name="Picture 5" descr="Горный хрустал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313" y="1916113"/>
            <a:ext cx="3457575" cy="2593975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700338" y="3644900"/>
            <a:ext cx="3168650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Горный хрусталь</a:t>
            </a:r>
          </a:p>
        </p:txBody>
      </p:sp>
      <p:pic>
        <p:nvPicPr>
          <p:cNvPr id="11271" name="Picture 7" descr="Кремень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1500" y="4221163"/>
            <a:ext cx="3241675" cy="245586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7164388" y="4365625"/>
            <a:ext cx="15843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кремень</a:t>
            </a:r>
          </a:p>
        </p:txBody>
      </p:sp>
      <p:pic>
        <p:nvPicPr>
          <p:cNvPr id="11273" name="Picture 9" descr="Оникс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388" y="4332288"/>
            <a:ext cx="3024187" cy="227965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50825" y="4437063"/>
            <a:ext cx="15843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оникс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7092950" y="260350"/>
            <a:ext cx="1727200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халцедон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563938" y="5084763"/>
            <a:ext cx="16557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/>
              <a:t>SiO</a:t>
            </a:r>
            <a:r>
              <a:rPr lang="en-US" sz="4800" b="1" baseline="-25000"/>
              <a:t>2</a:t>
            </a:r>
            <a:endParaRPr lang="ru-RU" sz="4800" b="1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3708400" y="549275"/>
            <a:ext cx="16557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/>
              <a:t>SiO</a:t>
            </a:r>
            <a:r>
              <a:rPr lang="en-US" sz="4800" b="1" baseline="-25000"/>
              <a:t>2</a:t>
            </a:r>
            <a:endParaRPr lang="ru-RU" sz="4800" b="1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539750" y="3068638"/>
            <a:ext cx="16557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/>
              <a:t>SiO</a:t>
            </a:r>
            <a:r>
              <a:rPr lang="en-US" sz="4800" b="1" baseline="-25000" dirty="0"/>
              <a:t>2</a:t>
            </a:r>
            <a:endParaRPr lang="ru-RU" sz="4800" b="1" dirty="0"/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6877050" y="2924175"/>
            <a:ext cx="16557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/>
              <a:t>SiO</a:t>
            </a:r>
            <a:r>
              <a:rPr lang="en-US" sz="4800" b="1" baseline="-25000"/>
              <a:t>2</a:t>
            </a:r>
            <a:endParaRPr lang="ru-RU" sz="4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2290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Химические свойства </a:t>
            </a:r>
            <a:r>
              <a:rPr lang="en-US" sz="4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US" sz="4000" b="1" baseline="-250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 smtClean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323850" y="1268413"/>
            <a:ext cx="8208963" cy="243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ru-RU" sz="2800" b="1" dirty="0">
                <a:solidFill>
                  <a:srgbClr val="FFFF00"/>
                </a:solidFill>
              </a:rPr>
              <a:t>Кислотный оксид</a:t>
            </a:r>
          </a:p>
          <a:p>
            <a:pPr marL="342900" indent="-342900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А) со щелочами:</a:t>
            </a:r>
            <a:r>
              <a:rPr lang="ru-RU" sz="24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SiO</a:t>
            </a:r>
            <a:r>
              <a:rPr lang="en-US" sz="2800" b="1" baseline="-25000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 + 2NaOH </a:t>
            </a:r>
            <a:r>
              <a:rPr lang="en-US" sz="2800" b="1" dirty="0">
                <a:solidFill>
                  <a:srgbClr val="FF0000"/>
                </a:solidFill>
                <a:sym typeface="Symbol" pitchFamily="18" charset="2"/>
              </a:rPr>
              <a:t> Na</a:t>
            </a:r>
            <a:r>
              <a:rPr lang="en-US" sz="2800" b="1" baseline="-25000" dirty="0">
                <a:solidFill>
                  <a:srgbClr val="FF0000"/>
                </a:solidFill>
                <a:sym typeface="Symbol" pitchFamily="18" charset="2"/>
              </a:rPr>
              <a:t>2</a:t>
            </a:r>
            <a:r>
              <a:rPr lang="en-US" sz="2800" b="1" dirty="0">
                <a:solidFill>
                  <a:srgbClr val="FF0000"/>
                </a:solidFill>
                <a:sym typeface="Symbol" pitchFamily="18" charset="2"/>
              </a:rPr>
              <a:t>SiO</a:t>
            </a:r>
            <a:r>
              <a:rPr lang="en-US" sz="2800" b="1" baseline="-25000" dirty="0">
                <a:solidFill>
                  <a:srgbClr val="FF0000"/>
                </a:solidFill>
                <a:sym typeface="Symbol" pitchFamily="18" charset="2"/>
              </a:rPr>
              <a:t>3</a:t>
            </a:r>
            <a:r>
              <a:rPr lang="en-US" sz="2800" b="1" dirty="0">
                <a:solidFill>
                  <a:srgbClr val="FF0000"/>
                </a:solidFill>
                <a:sym typeface="Symbol" pitchFamily="18" charset="2"/>
              </a:rPr>
              <a:t> + H</a:t>
            </a:r>
            <a:r>
              <a:rPr lang="en-US" sz="2800" b="1" baseline="-25000" dirty="0">
                <a:solidFill>
                  <a:srgbClr val="FF0000"/>
                </a:solidFill>
                <a:sym typeface="Symbol" pitchFamily="18" charset="2"/>
              </a:rPr>
              <a:t>2</a:t>
            </a:r>
            <a:r>
              <a:rPr lang="en-US" sz="2800" b="1" dirty="0">
                <a:solidFill>
                  <a:srgbClr val="FF0000"/>
                </a:solidFill>
                <a:sym typeface="Symbol" pitchFamily="18" charset="2"/>
              </a:rPr>
              <a:t>O</a:t>
            </a:r>
          </a:p>
          <a:p>
            <a:pPr marL="342900" indent="-342900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Б) с основными оксидами</a:t>
            </a:r>
            <a:r>
              <a:rPr lang="ru-RU" sz="2400" dirty="0">
                <a:solidFill>
                  <a:srgbClr val="0000FF"/>
                </a:solidFill>
                <a:sym typeface="Symbol" pitchFamily="18" charset="2"/>
              </a:rPr>
              <a:t>:</a:t>
            </a:r>
            <a:r>
              <a:rPr lang="ru-RU" sz="2400" dirty="0">
                <a:sym typeface="Symbol" pitchFamily="18" charset="2"/>
              </a:rPr>
              <a:t> </a:t>
            </a:r>
            <a:r>
              <a:rPr lang="en-US" sz="3200" b="1" dirty="0">
                <a:solidFill>
                  <a:srgbClr val="FF0000"/>
                </a:solidFill>
                <a:sym typeface="Symbol" pitchFamily="18" charset="2"/>
              </a:rPr>
              <a:t>SiO</a:t>
            </a:r>
            <a:r>
              <a:rPr lang="en-US" sz="3200" b="1" baseline="-25000" dirty="0">
                <a:solidFill>
                  <a:srgbClr val="FF0000"/>
                </a:solidFill>
                <a:sym typeface="Symbol" pitchFamily="18" charset="2"/>
              </a:rPr>
              <a:t>2</a:t>
            </a:r>
            <a:r>
              <a:rPr lang="en-US" sz="3200" b="1" dirty="0">
                <a:solidFill>
                  <a:srgbClr val="FF0000"/>
                </a:solidFill>
                <a:sym typeface="Symbol" pitchFamily="18" charset="2"/>
              </a:rPr>
              <a:t> + </a:t>
            </a:r>
            <a:r>
              <a:rPr lang="en-US" sz="3200" b="1" dirty="0" err="1">
                <a:solidFill>
                  <a:srgbClr val="FF0000"/>
                </a:solidFill>
                <a:sym typeface="Symbol" pitchFamily="18" charset="2"/>
              </a:rPr>
              <a:t>CaO</a:t>
            </a:r>
            <a:r>
              <a:rPr lang="en-US" sz="3200" b="1" dirty="0">
                <a:solidFill>
                  <a:srgbClr val="FF0000"/>
                </a:solidFill>
                <a:sym typeface="Symbol" pitchFamily="18" charset="2"/>
              </a:rPr>
              <a:t>  CaSiO</a:t>
            </a:r>
            <a:r>
              <a:rPr lang="en-US" sz="3200" b="1" baseline="-25000" dirty="0">
                <a:solidFill>
                  <a:srgbClr val="FF0000"/>
                </a:solidFill>
                <a:sym typeface="Symbol" pitchFamily="18" charset="2"/>
              </a:rPr>
              <a:t>3</a:t>
            </a:r>
            <a:endParaRPr lang="en-US" sz="3200" b="1" dirty="0">
              <a:solidFill>
                <a:srgbClr val="FF0000"/>
              </a:solidFill>
              <a:sym typeface="Symbol" pitchFamily="18" charset="2"/>
            </a:endParaRPr>
          </a:p>
          <a:p>
            <a:pPr marL="342900" indent="-342900">
              <a:spcBef>
                <a:spcPct val="50000"/>
              </a:spcBef>
            </a:pPr>
            <a:endParaRPr lang="ru-RU" sz="2400" dirty="0"/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323850" y="3573463"/>
            <a:ext cx="8496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FF00"/>
                </a:solidFill>
              </a:rPr>
              <a:t>2) C </a:t>
            </a:r>
            <a:r>
              <a:rPr lang="ru-RU" sz="2800" b="1" dirty="0">
                <a:solidFill>
                  <a:srgbClr val="FFFF00"/>
                </a:solidFill>
              </a:rPr>
              <a:t>солями: </a:t>
            </a:r>
            <a:r>
              <a:rPr lang="en-US" sz="2800" b="1" dirty="0">
                <a:solidFill>
                  <a:srgbClr val="FF0000"/>
                </a:solidFill>
              </a:rPr>
              <a:t>SiO</a:t>
            </a:r>
            <a:r>
              <a:rPr lang="en-US" sz="2800" b="1" baseline="-25000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 + CaCO</a:t>
            </a:r>
            <a:r>
              <a:rPr lang="en-US" sz="2800" b="1" baseline="-25000" dirty="0">
                <a:solidFill>
                  <a:srgbClr val="FF0000"/>
                </a:solidFill>
              </a:rPr>
              <a:t>3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  <a:sym typeface="Symbol" pitchFamily="18" charset="2"/>
              </a:rPr>
              <a:t> CaSiO</a:t>
            </a:r>
            <a:r>
              <a:rPr lang="en-US" sz="2800" b="1" baseline="-25000" dirty="0">
                <a:solidFill>
                  <a:srgbClr val="FF0000"/>
                </a:solidFill>
                <a:sym typeface="Symbol" pitchFamily="18" charset="2"/>
              </a:rPr>
              <a:t>3</a:t>
            </a:r>
            <a:r>
              <a:rPr lang="en-US" sz="2800" b="1" dirty="0">
                <a:solidFill>
                  <a:srgbClr val="FF0000"/>
                </a:solidFill>
                <a:sym typeface="Symbol" pitchFamily="18" charset="2"/>
              </a:rPr>
              <a:t> + CO</a:t>
            </a:r>
            <a:r>
              <a:rPr lang="en-US" sz="2800" b="1" baseline="-25000" dirty="0">
                <a:solidFill>
                  <a:srgbClr val="FF0000"/>
                </a:solidFill>
                <a:sym typeface="Symbol" pitchFamily="18" charset="2"/>
              </a:rPr>
              <a:t>2</a:t>
            </a:r>
            <a:r>
              <a:rPr lang="en-US" sz="2800" b="1" dirty="0">
                <a:solidFill>
                  <a:srgbClr val="FF0000"/>
                </a:solidFill>
                <a:sym typeface="Symbol" pitchFamily="18" charset="2"/>
              </a:rPr>
              <a:t>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-180528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323850" y="1341438"/>
            <a:ext cx="8497888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1042988" y="333375"/>
            <a:ext cx="72723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Применение оксида кремния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FF00"/>
                </a:solidFill>
              </a:rPr>
              <a:t>Кремниевая кислота </a:t>
            </a:r>
            <a:r>
              <a:rPr lang="en-US" b="1" dirty="0" smtClean="0">
                <a:solidFill>
                  <a:srgbClr val="FF3300"/>
                </a:solidFill>
              </a:rPr>
              <a:t>H</a:t>
            </a:r>
            <a:r>
              <a:rPr lang="en-US" b="1" baseline="-25000" dirty="0" smtClean="0">
                <a:solidFill>
                  <a:srgbClr val="FF3300"/>
                </a:solidFill>
              </a:rPr>
              <a:t>2</a:t>
            </a:r>
            <a:r>
              <a:rPr lang="en-US" b="1" dirty="0" smtClean="0">
                <a:solidFill>
                  <a:srgbClr val="FF3300"/>
                </a:solidFill>
              </a:rPr>
              <a:t>SiO</a:t>
            </a:r>
            <a:r>
              <a:rPr lang="en-US" b="1" baseline="-25000" dirty="0" smtClean="0">
                <a:solidFill>
                  <a:srgbClr val="FF3300"/>
                </a:solidFill>
              </a:rPr>
              <a:t>3</a:t>
            </a:r>
            <a:endParaRPr lang="ru-RU" b="1" dirty="0" smtClean="0">
              <a:solidFill>
                <a:srgbClr val="FF3300"/>
              </a:solidFill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11188" y="1773238"/>
            <a:ext cx="80645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</a:rPr>
              <a:t>Na</a:t>
            </a:r>
            <a:r>
              <a:rPr lang="en-US" sz="3200" b="1" baseline="-25000" dirty="0">
                <a:solidFill>
                  <a:srgbClr val="0000FF"/>
                </a:solidFill>
              </a:rPr>
              <a:t>2</a:t>
            </a:r>
            <a:r>
              <a:rPr lang="en-US" sz="3200" b="1" dirty="0">
                <a:solidFill>
                  <a:srgbClr val="0000FF"/>
                </a:solidFill>
              </a:rPr>
              <a:t>SiO</a:t>
            </a:r>
            <a:r>
              <a:rPr lang="en-US" sz="3200" b="1" baseline="-25000" dirty="0">
                <a:solidFill>
                  <a:srgbClr val="0000FF"/>
                </a:solidFill>
              </a:rPr>
              <a:t>3</a:t>
            </a:r>
            <a:r>
              <a:rPr lang="en-US" sz="3200" b="1" dirty="0">
                <a:solidFill>
                  <a:srgbClr val="0000FF"/>
                </a:solidFill>
              </a:rPr>
              <a:t> + 2HCl </a:t>
            </a:r>
            <a:r>
              <a:rPr lang="en-US" sz="3200" b="1" dirty="0">
                <a:solidFill>
                  <a:srgbClr val="0000FF"/>
                </a:solidFill>
                <a:sym typeface="Symbol" pitchFamily="18" charset="2"/>
              </a:rPr>
              <a:t> 2NaCl + H</a:t>
            </a:r>
            <a:r>
              <a:rPr lang="en-US" sz="3200" b="1" baseline="-25000" dirty="0">
                <a:solidFill>
                  <a:srgbClr val="0000FF"/>
                </a:solidFill>
                <a:sym typeface="Symbol" pitchFamily="18" charset="2"/>
              </a:rPr>
              <a:t>2</a:t>
            </a:r>
            <a:r>
              <a:rPr lang="en-US" sz="3200" b="1" dirty="0">
                <a:solidFill>
                  <a:srgbClr val="0000FF"/>
                </a:solidFill>
                <a:sym typeface="Symbol" pitchFamily="18" charset="2"/>
              </a:rPr>
              <a:t>SiO</a:t>
            </a:r>
            <a:r>
              <a:rPr lang="en-US" sz="3200" b="1" baseline="-25000" dirty="0">
                <a:solidFill>
                  <a:srgbClr val="0000FF"/>
                </a:solidFill>
                <a:sym typeface="Symbol" pitchFamily="18" charset="2"/>
              </a:rPr>
              <a:t>3</a:t>
            </a:r>
            <a:r>
              <a:rPr lang="en-US" sz="3200" b="1" dirty="0">
                <a:solidFill>
                  <a:srgbClr val="0000FF"/>
                </a:solidFill>
                <a:sym typeface="Symbol" pitchFamily="18" charset="2"/>
              </a:rPr>
              <a:t></a:t>
            </a:r>
          </a:p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sym typeface="Symbol" pitchFamily="18" charset="2"/>
              </a:rPr>
              <a:t>SiO</a:t>
            </a:r>
            <a:r>
              <a:rPr lang="en-US" sz="3200" b="1" baseline="-25000" dirty="0">
                <a:solidFill>
                  <a:srgbClr val="0000FF"/>
                </a:solidFill>
                <a:sym typeface="Symbol" pitchFamily="18" charset="2"/>
              </a:rPr>
              <a:t>3</a:t>
            </a:r>
            <a:r>
              <a:rPr lang="en-US" sz="3200" b="1" baseline="30000" dirty="0">
                <a:solidFill>
                  <a:srgbClr val="0000FF"/>
                </a:solidFill>
                <a:sym typeface="Symbol" pitchFamily="18" charset="2"/>
              </a:rPr>
              <a:t>2-</a:t>
            </a:r>
            <a:r>
              <a:rPr lang="en-US" sz="3200" b="1" dirty="0">
                <a:solidFill>
                  <a:srgbClr val="0000FF"/>
                </a:solidFill>
                <a:sym typeface="Symbol" pitchFamily="18" charset="2"/>
              </a:rPr>
              <a:t> + 2H</a:t>
            </a:r>
            <a:r>
              <a:rPr lang="en-US" sz="3200" b="1" baseline="30000" dirty="0">
                <a:solidFill>
                  <a:srgbClr val="0000FF"/>
                </a:solidFill>
                <a:sym typeface="Symbol" pitchFamily="18" charset="2"/>
              </a:rPr>
              <a:t>+</a:t>
            </a:r>
            <a:r>
              <a:rPr lang="en-US" sz="3200" b="1" dirty="0">
                <a:solidFill>
                  <a:srgbClr val="0000FF"/>
                </a:solidFill>
                <a:sym typeface="Symbol" pitchFamily="18" charset="2"/>
              </a:rPr>
              <a:t>  H</a:t>
            </a:r>
            <a:r>
              <a:rPr lang="en-US" sz="3200" b="1" baseline="-25000" dirty="0">
                <a:solidFill>
                  <a:srgbClr val="0000FF"/>
                </a:solidFill>
                <a:sym typeface="Symbol" pitchFamily="18" charset="2"/>
              </a:rPr>
              <a:t>2</a:t>
            </a:r>
            <a:r>
              <a:rPr lang="en-US" sz="3200" b="1" dirty="0">
                <a:solidFill>
                  <a:srgbClr val="0000FF"/>
                </a:solidFill>
                <a:sym typeface="Symbol" pitchFamily="18" charset="2"/>
              </a:rPr>
              <a:t>SiO</a:t>
            </a:r>
            <a:r>
              <a:rPr lang="en-US" sz="3200" b="1" baseline="-25000" dirty="0">
                <a:solidFill>
                  <a:srgbClr val="0000FF"/>
                </a:solidFill>
                <a:sym typeface="Symbol" pitchFamily="18" charset="2"/>
              </a:rPr>
              <a:t>3</a:t>
            </a:r>
            <a:r>
              <a:rPr lang="en-US" sz="3200" b="1" dirty="0">
                <a:solidFill>
                  <a:srgbClr val="0000FF"/>
                </a:solidFill>
                <a:sym typeface="Symbol" pitchFamily="18" charset="2"/>
              </a:rPr>
              <a:t>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11188" y="4221163"/>
            <a:ext cx="74898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0070C0"/>
                </a:solidFill>
              </a:rPr>
              <a:t>H</a:t>
            </a:r>
            <a:r>
              <a:rPr lang="en-US" sz="3600" b="1" baseline="-25000" dirty="0">
                <a:solidFill>
                  <a:srgbClr val="0070C0"/>
                </a:solidFill>
              </a:rPr>
              <a:t>2</a:t>
            </a:r>
            <a:r>
              <a:rPr lang="en-US" sz="3600" b="1" dirty="0">
                <a:solidFill>
                  <a:srgbClr val="0070C0"/>
                </a:solidFill>
              </a:rPr>
              <a:t>SiO</a:t>
            </a:r>
            <a:r>
              <a:rPr lang="en-US" sz="3600" b="1" baseline="-25000" dirty="0">
                <a:solidFill>
                  <a:srgbClr val="0070C0"/>
                </a:solidFill>
              </a:rPr>
              <a:t>3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>
                <a:solidFill>
                  <a:srgbClr val="0070C0"/>
                </a:solidFill>
                <a:sym typeface="Symbol" pitchFamily="18" charset="2"/>
              </a:rPr>
              <a:t> SiO</a:t>
            </a:r>
            <a:r>
              <a:rPr lang="en-US" sz="3600" b="1" baseline="-25000" dirty="0">
                <a:solidFill>
                  <a:srgbClr val="0070C0"/>
                </a:solidFill>
                <a:sym typeface="Symbol" pitchFamily="18" charset="2"/>
              </a:rPr>
              <a:t>2</a:t>
            </a:r>
            <a:r>
              <a:rPr lang="en-US" sz="3600" b="1" dirty="0">
                <a:solidFill>
                  <a:srgbClr val="0070C0"/>
                </a:solidFill>
                <a:sym typeface="Symbol" pitchFamily="18" charset="2"/>
              </a:rPr>
              <a:t> + H</a:t>
            </a:r>
            <a:r>
              <a:rPr lang="en-US" sz="3600" b="1" baseline="-25000" dirty="0">
                <a:solidFill>
                  <a:srgbClr val="0070C0"/>
                </a:solidFill>
                <a:sym typeface="Symbol" pitchFamily="18" charset="2"/>
              </a:rPr>
              <a:t>2</a:t>
            </a:r>
            <a:r>
              <a:rPr lang="en-US" sz="3600" b="1" dirty="0">
                <a:solidFill>
                  <a:srgbClr val="0070C0"/>
                </a:solidFill>
                <a:sym typeface="Symbol" pitchFamily="18" charset="2"/>
              </a:rPr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Применение кремния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908050"/>
            <a:ext cx="8229600" cy="5329238"/>
          </a:xfrm>
        </p:spPr>
        <p:txBody>
          <a:bodyPr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folHlink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Производство кислотоупорных сплавов.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Из расплавленного кварца делают химическую посуду (термостойкая)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folHlink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ЖК-панели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folHlink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Производство стекла, цемента, фарфора, фаянса и др.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folHlink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В солнечных батареях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ru-RU" dirty="0" smtClean="0"/>
          </a:p>
        </p:txBody>
      </p:sp>
      <p:pic>
        <p:nvPicPr>
          <p:cNvPr id="14340" name="Picture 4" descr="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5E2F3"/>
              </a:clrFrom>
              <a:clrTo>
                <a:srgbClr val="D5E2F3">
                  <a:alpha val="0"/>
                </a:srgbClr>
              </a:clrTo>
            </a:clrChange>
          </a:blip>
          <a:srcRect l="3755" t="4727" r="7428" b="4727"/>
          <a:stretch>
            <a:fillRect/>
          </a:stretch>
        </p:blipFill>
        <p:spPr bwMode="auto">
          <a:xfrm>
            <a:off x="7559675" y="3500438"/>
            <a:ext cx="15843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4941888"/>
            <a:ext cx="1584325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 descr="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625" y="4005263"/>
            <a:ext cx="194468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6" descr="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588" y="5013325"/>
            <a:ext cx="1944687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288" y="5084763"/>
            <a:ext cx="2016125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9" descr="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413" y="4724400"/>
            <a:ext cx="1835150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463</Words>
  <Application>Microsoft Office PowerPoint</Application>
  <PresentationFormat>Экран (4:3)</PresentationFormat>
  <Paragraphs>93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Кремний и его соединения </vt:lpstr>
      <vt:lpstr>Повторение пройденной темы. </vt:lpstr>
      <vt:lpstr>Слайд 3</vt:lpstr>
      <vt:lpstr>Характеристика Кремния  по ПСХЭ</vt:lpstr>
      <vt:lpstr>Распространённость кремния в природе </vt:lpstr>
      <vt:lpstr>Слайд 6</vt:lpstr>
      <vt:lpstr>Слайд 7</vt:lpstr>
      <vt:lpstr>Получение кремния</vt:lpstr>
      <vt:lpstr>Химические свойства кремния</vt:lpstr>
      <vt:lpstr>Химические свойства кремния</vt:lpstr>
      <vt:lpstr>Химические свойства кремния</vt:lpstr>
      <vt:lpstr>Слайд 12</vt:lpstr>
      <vt:lpstr>Слайд 13</vt:lpstr>
      <vt:lpstr>Химические свойства SiO2</vt:lpstr>
      <vt:lpstr>Слайд 15</vt:lpstr>
      <vt:lpstr>Кремниевая кислота H2SiO3</vt:lpstr>
      <vt:lpstr>Применение кремния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Кремний и его соединения </dc:title>
  <dc:creator>Галина</dc:creator>
  <cp:lastModifiedBy>Галина</cp:lastModifiedBy>
  <cp:revision>4</cp:revision>
  <dcterms:created xsi:type="dcterms:W3CDTF">2017-02-07T14:29:10Z</dcterms:created>
  <dcterms:modified xsi:type="dcterms:W3CDTF">2017-02-07T15:08:07Z</dcterms:modified>
</cp:coreProperties>
</file>